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3" r:id="rId6"/>
    <p:sldId id="264" r:id="rId7"/>
    <p:sldId id="265" r:id="rId8"/>
    <p:sldId id="266" r:id="rId9"/>
    <p:sldId id="261"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73" d="100"/>
          <a:sy n="73" d="100"/>
        </p:scale>
        <p:origin x="1070"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447226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4248636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568790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10449425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55814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362900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15749780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2981443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723563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2D0C3E7-9DEB-40FF-B7AA-DC2ED30F9297}" type="datetimeFigureOut">
              <a:rPr lang="en-IN" smtClean="0"/>
              <a:t>19-02-2025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891429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2D0C3E7-9DEB-40FF-B7AA-DC2ED30F9297}" type="datetimeFigureOut">
              <a:rPr lang="en-IN" smtClean="0"/>
              <a:t>19-02-2025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1409650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D0C3E7-9DEB-40FF-B7AA-DC2ED30F9297}" type="datetimeFigureOut">
              <a:rPr lang="en-IN" smtClean="0"/>
              <a:t>19-02-2025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3942820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2D0C3E7-9DEB-40FF-B7AA-DC2ED30F9297}" type="datetimeFigureOut">
              <a:rPr lang="en-IN" smtClean="0"/>
              <a:t>19-02-2025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2484992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D0C3E7-9DEB-40FF-B7AA-DC2ED30F9297}" type="datetimeFigureOut">
              <a:rPr lang="en-IN" smtClean="0"/>
              <a:t>19-02-2025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688271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D0C3E7-9DEB-40FF-B7AA-DC2ED30F9297}" type="datetimeFigureOut">
              <a:rPr lang="en-IN" smtClean="0"/>
              <a:t>19-02-2025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2671755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2D0C3E7-9DEB-40FF-B7AA-DC2ED30F9297}" type="datetimeFigureOut">
              <a:rPr lang="en-IN" smtClean="0"/>
              <a:t>19-02-2025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D999AB-6E30-4D60-B278-573A113EAC71}" type="slidenum">
              <a:rPr lang="en-IN" smtClean="0"/>
              <a:t>‹#›</a:t>
            </a:fld>
            <a:endParaRPr lang="en-IN"/>
          </a:p>
        </p:txBody>
      </p:sp>
    </p:spTree>
    <p:extLst>
      <p:ext uri="{BB962C8B-B14F-4D97-AF65-F5344CB8AC3E}">
        <p14:creationId xmlns:p14="http://schemas.microsoft.com/office/powerpoint/2010/main" val="995941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2D0C3E7-9DEB-40FF-B7AA-DC2ED30F9297}" type="datetimeFigureOut">
              <a:rPr lang="en-IN" smtClean="0"/>
              <a:t>19-02-2025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6D999AB-6E30-4D60-B278-573A113EAC71}" type="slidenum">
              <a:rPr lang="en-IN" smtClean="0"/>
              <a:t>‹#›</a:t>
            </a:fld>
            <a:endParaRPr lang="en-IN"/>
          </a:p>
        </p:txBody>
      </p:sp>
    </p:spTree>
    <p:extLst>
      <p:ext uri="{BB962C8B-B14F-4D97-AF65-F5344CB8AC3E}">
        <p14:creationId xmlns:p14="http://schemas.microsoft.com/office/powerpoint/2010/main" val="3102926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EFF51E9-39E0-D16C-0BEA-9954E3010DBD}"/>
              </a:ext>
            </a:extLst>
          </p:cNvPr>
          <p:cNvSpPr>
            <a:spLocks noGrp="1"/>
          </p:cNvSpPr>
          <p:nvPr>
            <p:ph type="subTitle" idx="1"/>
          </p:nvPr>
        </p:nvSpPr>
        <p:spPr>
          <a:xfrm>
            <a:off x="1524000" y="1390261"/>
            <a:ext cx="9327502" cy="2967135"/>
          </a:xfrm>
        </p:spPr>
        <p:txBody>
          <a:bodyPr>
            <a:normAutofit/>
          </a:bodyPr>
          <a:lstStyle/>
          <a:p>
            <a:pPr algn="ctr"/>
            <a:r>
              <a:rPr lang="en-US" sz="3200" b="1" dirty="0">
                <a:latin typeface="Times New Roman" panose="02020603050405020304" pitchFamily="18" charset="0"/>
                <a:cs typeface="Times New Roman" panose="02020603050405020304" pitchFamily="18" charset="0"/>
              </a:rPr>
              <a:t>Implementation of a User-Interactive Digital Clock and Alarm System with LCD Display</a:t>
            </a:r>
          </a:p>
          <a:p>
            <a:endParaRPr lang="en-US" sz="28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By </a:t>
            </a:r>
            <a:r>
              <a:rPr lang="en-US" dirty="0" err="1">
                <a:latin typeface="Times New Roman" panose="02020603050405020304" pitchFamily="18" charset="0"/>
                <a:cs typeface="Times New Roman" panose="02020603050405020304" pitchFamily="18" charset="0"/>
              </a:rPr>
              <a:t>Amaresam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Nikhita</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90595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DED20E-33D7-EEBC-93D6-DE952CDA7BA1}"/>
              </a:ext>
            </a:extLst>
          </p:cNvPr>
          <p:cNvSpPr>
            <a:spLocks noGrp="1"/>
          </p:cNvSpPr>
          <p:nvPr>
            <p:ph idx="1"/>
          </p:nvPr>
        </p:nvSpPr>
        <p:spPr>
          <a:xfrm>
            <a:off x="1418254" y="839755"/>
            <a:ext cx="9461240" cy="5337208"/>
          </a:xfrm>
        </p:spPr>
        <p:txBody>
          <a:bodyPr/>
          <a:lstStyle/>
          <a:p>
            <a:pPr marL="0" indent="0" algn="just">
              <a:buNone/>
            </a:pPr>
            <a:r>
              <a:rPr lang="en-US" sz="2800" b="1" dirty="0">
                <a:latin typeface="Times New Roman" panose="02020603050405020304" pitchFamily="18" charset="0"/>
                <a:cs typeface="Times New Roman" panose="02020603050405020304" pitchFamily="18" charset="0"/>
              </a:rPr>
              <a:t>Conclusion:</a:t>
            </a:r>
          </a:p>
          <a:p>
            <a:pPr marL="0" indent="0" algn="just">
              <a:buNone/>
            </a:pPr>
            <a:r>
              <a:rPr lang="en-US" sz="2400" dirty="0">
                <a:latin typeface="Times New Roman" panose="02020603050405020304" pitchFamily="18" charset="0"/>
                <a:cs typeface="Times New Roman" panose="02020603050405020304" pitchFamily="18" charset="0"/>
              </a:rPr>
              <a:t>The digital clock and alarm system project has successfully met its main goals, providing a user-friendly interface with intuitive controls and real-time LCD feedback. The system effectively allows users to set the current time and alarm, with the buzzer feature providing timely alerts.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0370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86C72C3-A606-3AEA-4292-D52CB6863883}"/>
              </a:ext>
            </a:extLst>
          </p:cNvPr>
          <p:cNvSpPr>
            <a:spLocks noGrp="1"/>
          </p:cNvSpPr>
          <p:nvPr>
            <p:ph type="subTitle" idx="1"/>
          </p:nvPr>
        </p:nvSpPr>
        <p:spPr>
          <a:xfrm>
            <a:off x="1168400" y="1212980"/>
            <a:ext cx="8818880" cy="4259424"/>
          </a:xfrm>
        </p:spPr>
        <p:txBody>
          <a:bodyPr/>
          <a:lstStyle/>
          <a:p>
            <a:pPr algn="just"/>
            <a:br>
              <a:rPr lang="en-US" dirty="0"/>
            </a:br>
            <a:r>
              <a:rPr lang="en-US" sz="2800" b="1" dirty="0">
                <a:latin typeface="Times New Roman" panose="02020603050405020304" pitchFamily="18" charset="0"/>
                <a:cs typeface="Times New Roman" panose="02020603050405020304" pitchFamily="18" charset="0"/>
              </a:rPr>
              <a:t>Objective:</a:t>
            </a:r>
          </a:p>
          <a:p>
            <a:pPr algn="just"/>
            <a:r>
              <a:rPr lang="en-US" sz="2400" dirty="0">
                <a:latin typeface="Times New Roman" panose="02020603050405020304" pitchFamily="18" charset="0"/>
                <a:cs typeface="Times New Roman" panose="02020603050405020304" pitchFamily="18" charset="0"/>
              </a:rPr>
              <a:t>This project aims to develop a user-friendly digital clock and alarm system with an LCD display. Users can set the time and alarm using intuitive controls, and a buzzer will sound when the alarm time is reached.</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0523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D84F388-91DF-4596-6E31-6F6EAFD3FA09}"/>
              </a:ext>
            </a:extLst>
          </p:cNvPr>
          <p:cNvSpPr>
            <a:spLocks noGrp="1"/>
          </p:cNvSpPr>
          <p:nvPr>
            <p:ph idx="1"/>
          </p:nvPr>
        </p:nvSpPr>
        <p:spPr>
          <a:xfrm>
            <a:off x="1138334" y="391887"/>
            <a:ext cx="9545218" cy="6018244"/>
          </a:xfrm>
        </p:spPr>
        <p:txBody>
          <a:bodyPr/>
          <a:lstStyle/>
          <a:p>
            <a:pPr marL="0" indent="0">
              <a:buNone/>
            </a:pPr>
            <a:r>
              <a:rPr lang="en-US" sz="2800" b="1" dirty="0">
                <a:latin typeface="Times New Roman" panose="02020603050405020304" pitchFamily="18" charset="0"/>
                <a:cs typeface="Times New Roman" panose="02020603050405020304" pitchFamily="18" charset="0"/>
              </a:rPr>
              <a:t>Features:</a:t>
            </a:r>
          </a:p>
          <a:p>
            <a:pPr algn="just"/>
            <a:r>
              <a:rPr lang="en-US" dirty="0">
                <a:latin typeface="Times New Roman" panose="02020603050405020304" pitchFamily="18" charset="0"/>
                <a:cs typeface="Times New Roman" panose="02020603050405020304" pitchFamily="18" charset="0"/>
              </a:rPr>
              <a:t>Clock setting:</a:t>
            </a:r>
          </a:p>
          <a:p>
            <a:pPr marL="457200" lvl="1" indent="0" algn="just">
              <a:buNone/>
            </a:pPr>
            <a:r>
              <a:rPr lang="en-US" dirty="0">
                <a:latin typeface="Times New Roman" panose="02020603050405020304" pitchFamily="18" charset="0"/>
                <a:cs typeface="Times New Roman" panose="02020603050405020304" pitchFamily="18" charset="0"/>
              </a:rPr>
              <a:t>Pressing the left user key increments the hour value within a 0-23 range and pressing the right user key increments the minute value within a 0-59 range. The LCD’s first row displays the current time, updating instantly as adjustments are made according to the user</a:t>
            </a:r>
          </a:p>
          <a:p>
            <a:r>
              <a:rPr lang="en-IN" dirty="0">
                <a:latin typeface="Times New Roman" panose="02020603050405020304" pitchFamily="18" charset="0"/>
                <a:cs typeface="Times New Roman" panose="02020603050405020304" pitchFamily="18" charset="0"/>
              </a:rPr>
              <a:t>Alarm Setting:</a:t>
            </a:r>
          </a:p>
          <a:p>
            <a:pPr marL="457200" lvl="1" indent="0" algn="just">
              <a:buNone/>
            </a:pPr>
            <a:r>
              <a:rPr lang="en-US" dirty="0">
                <a:latin typeface="Times New Roman" panose="02020603050405020304" pitchFamily="18" charset="0"/>
                <a:cs typeface="Times New Roman" panose="02020603050405020304" pitchFamily="18" charset="0"/>
              </a:rPr>
              <a:t>Pressing the up user key increments the alarm hour and pressing the down user key increments the alarm minute. After setting alarm time click of center key activates the alarm settings. The LCD's bottom row shows the set alarm time</a:t>
            </a:r>
            <a:r>
              <a:rPr lang="en-US" sz="2000" dirty="0">
                <a:latin typeface="Times New Roman" panose="02020603050405020304" pitchFamily="18" charset="0"/>
                <a:cs typeface="Times New Roman" panose="02020603050405020304" pitchFamily="18" charset="0"/>
              </a:rPr>
              <a:t>.</a:t>
            </a:r>
          </a:p>
          <a:p>
            <a:pPr algn="just"/>
            <a:r>
              <a:rPr lang="en-IN" dirty="0">
                <a:latin typeface="Times New Roman" panose="02020603050405020304" pitchFamily="18" charset="0"/>
                <a:cs typeface="Times New Roman" panose="02020603050405020304" pitchFamily="18" charset="0"/>
              </a:rPr>
              <a:t>Alarm Activation:</a:t>
            </a:r>
          </a:p>
          <a:p>
            <a:pPr marL="457200" lvl="1" indent="0" algn="just">
              <a:buNone/>
            </a:pPr>
            <a:r>
              <a:rPr lang="en-US" dirty="0">
                <a:latin typeface="Times New Roman" panose="02020603050405020304" pitchFamily="18" charset="0"/>
                <a:cs typeface="Times New Roman" panose="02020603050405020304" pitchFamily="18" charset="0"/>
              </a:rPr>
              <a:t>When the current time matches the set alarm time, an onboard buzzer sounds, providing an audible alert.</a:t>
            </a:r>
            <a:endParaRPr lang="en-IN" dirty="0">
              <a:latin typeface="Times New Roman" panose="02020603050405020304" pitchFamily="18" charset="0"/>
              <a:cs typeface="Times New Roman" panose="02020603050405020304" pitchFamily="18" charset="0"/>
            </a:endParaRPr>
          </a:p>
          <a:p>
            <a:pPr marL="457200" lvl="1" indent="0" algn="just">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3764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634C212-0199-B488-1578-DB4791954089}"/>
              </a:ext>
            </a:extLst>
          </p:cNvPr>
          <p:cNvSpPr>
            <a:spLocks noGrp="1"/>
          </p:cNvSpPr>
          <p:nvPr>
            <p:ph idx="1"/>
          </p:nvPr>
        </p:nvSpPr>
        <p:spPr>
          <a:xfrm>
            <a:off x="838200" y="693543"/>
            <a:ext cx="10515600" cy="5470914"/>
          </a:xfrm>
        </p:spPr>
        <p:txBody>
          <a:bodyPr/>
          <a:lstStyle/>
          <a:p>
            <a:pPr marL="0" indent="0">
              <a:buNone/>
            </a:pPr>
            <a:r>
              <a:rPr lang="en-US" sz="2800" b="1" dirty="0">
                <a:latin typeface="Times New Roman" panose="02020603050405020304" pitchFamily="18" charset="0"/>
                <a:cs typeface="Times New Roman" panose="02020603050405020304" pitchFamily="18" charset="0"/>
              </a:rPr>
              <a:t>Implementation Details:</a:t>
            </a:r>
          </a:p>
          <a:p>
            <a:r>
              <a:rPr lang="en-US" sz="2400" b="1" dirty="0">
                <a:latin typeface="Times New Roman" panose="02020603050405020304" pitchFamily="18" charset="0"/>
                <a:cs typeface="Times New Roman" panose="02020603050405020304" pitchFamily="18" charset="0"/>
              </a:rPr>
              <a:t>Hardware Components:</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NXP LPC11C24 Micro Controller</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Liquid Crystal Display(LCD)</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User Keys</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Piezo Buzzer</a:t>
            </a:r>
          </a:p>
          <a:p>
            <a:r>
              <a:rPr lang="en-US" sz="2400" b="1" dirty="0">
                <a:latin typeface="Times New Roman" panose="02020603050405020304" pitchFamily="18" charset="0"/>
                <a:cs typeface="Times New Roman" panose="02020603050405020304" pitchFamily="18" charset="0"/>
              </a:rPr>
              <a:t>Software Components:</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Embedded C</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Keil IDE</a:t>
            </a:r>
          </a:p>
          <a:p>
            <a:pPr lvl="1">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Flash Magic</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382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BFC589-E931-9CBA-C3DA-0EFDEF7AC7BA}"/>
              </a:ext>
            </a:extLst>
          </p:cNvPr>
          <p:cNvSpPr>
            <a:spLocks noGrp="1"/>
          </p:cNvSpPr>
          <p:nvPr>
            <p:ph idx="1"/>
          </p:nvPr>
        </p:nvSpPr>
        <p:spPr>
          <a:xfrm>
            <a:off x="-1" y="121298"/>
            <a:ext cx="7725747" cy="6736702"/>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This is my Team Bits hardware kit and the features of this are:</a:t>
            </a:r>
          </a:p>
          <a:p>
            <a:r>
              <a:rPr lang="en-IN" sz="1600" b="1" dirty="0">
                <a:latin typeface="Times New Roman" panose="02020603050405020304" pitchFamily="18" charset="0"/>
                <a:cs typeface="Times New Roman" panose="02020603050405020304" pitchFamily="18" charset="0"/>
              </a:rPr>
              <a:t>Power supply</a:t>
            </a:r>
            <a:r>
              <a:rPr lang="en-IN" b="1" dirty="0">
                <a:latin typeface="Times New Roman" panose="02020603050405020304" pitchFamily="18" charset="0"/>
                <a:cs typeface="Times New Roman" panose="02020603050405020304" pitchFamily="18" charset="0"/>
              </a:rPr>
              <a:t>:</a:t>
            </a:r>
            <a:r>
              <a:rPr lang="en-US" sz="1400" dirty="0">
                <a:latin typeface="Times New Roman" panose="02020603050405020304" pitchFamily="18" charset="0"/>
                <a:cs typeface="Times New Roman" panose="02020603050405020304" pitchFamily="18" charset="0"/>
              </a:rPr>
              <a:t>USB-powered with 5V and 3.3V outputs.</a:t>
            </a:r>
            <a:endParaRPr lang="en-IN" sz="1400"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Clock generation:</a:t>
            </a:r>
            <a:r>
              <a:rPr lang="en-IN" sz="1400" dirty="0">
                <a:latin typeface="Times New Roman" panose="02020603050405020304" pitchFamily="18" charset="0"/>
                <a:cs typeface="Times New Roman" panose="02020603050405020304" pitchFamily="18" charset="0"/>
              </a:rPr>
              <a:t>12MHz crystal oscillator enabling a 48MHz system clock.</a:t>
            </a:r>
            <a:endParaRPr lang="en-IN"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User interface components:</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16x2 alphanumeric LCD.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Five user keys.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RGB LED and buzzer.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Rotary encoder.</a:t>
            </a:r>
            <a:endParaRPr lang="en-IN" sz="1400" b="1" dirty="0">
              <a:latin typeface="Times New Roman" panose="02020603050405020304" pitchFamily="18" charset="0"/>
              <a:cs typeface="Times New Roman" panose="02020603050405020304" pitchFamily="18" charset="0"/>
            </a:endParaRPr>
          </a:p>
          <a:p>
            <a:r>
              <a:rPr lang="en-IN" sz="1600" b="1" dirty="0">
                <a:latin typeface="Times New Roman" panose="02020603050405020304" pitchFamily="18" charset="0"/>
                <a:cs typeface="Times New Roman" panose="02020603050405020304" pitchFamily="18" charset="0"/>
              </a:rPr>
              <a:t>Analog and Digital Interfaces:</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PWM-controlled LED.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0 to 3.3V voltage sensor (potentiometer).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LM35 temperature sensor. </a:t>
            </a:r>
          </a:p>
          <a:p>
            <a:r>
              <a:rPr lang="en-IN" sz="1600" b="1" dirty="0">
                <a:latin typeface="Times New Roman" panose="02020603050405020304" pitchFamily="18" charset="0"/>
                <a:cs typeface="Times New Roman" panose="02020603050405020304" pitchFamily="18" charset="0"/>
              </a:rPr>
              <a:t>Memory and Communication:</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Serial EEPROM (24C08) via I2C.</a:t>
            </a:r>
            <a:r>
              <a:rPr lang="it-IT" sz="1400"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it-IT" sz="1400" dirty="0">
                <a:latin typeface="Times New Roman" panose="02020603050405020304" pitchFamily="18" charset="0"/>
                <a:cs typeface="Times New Roman" panose="02020603050405020304" pitchFamily="18" charset="0"/>
              </a:rPr>
              <a:t>Serial DAC (MCP4911) via SPI.</a:t>
            </a:r>
            <a:r>
              <a:rPr lang="en-IN" sz="1400"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USB-UART bridge (CP2102). </a:t>
            </a:r>
          </a:p>
          <a:p>
            <a:r>
              <a:rPr lang="en-IN" sz="1600" b="1" dirty="0">
                <a:latin typeface="Times New Roman" panose="02020603050405020304" pitchFamily="18" charset="0"/>
                <a:cs typeface="Times New Roman" panose="02020603050405020304" pitchFamily="18" charset="0"/>
              </a:rPr>
              <a:t>Additional Features:</a:t>
            </a:r>
          </a:p>
          <a:p>
            <a:pPr lvl="1">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3-pin CAN port.</a:t>
            </a:r>
            <a:r>
              <a:rPr lang="en-US" sz="1400"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US" sz="1400" dirty="0">
                <a:latin typeface="Times New Roman" panose="02020603050405020304" pitchFamily="18" charset="0"/>
                <a:cs typeface="Times New Roman" panose="02020603050405020304" pitchFamily="18" charset="0"/>
              </a:rPr>
              <a:t>10-pin debug port compatible with SWD interface.</a:t>
            </a:r>
            <a:endParaRPr lang="en-IN" sz="1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6861AF0-A738-046D-4AFD-7416C5C00027}"/>
              </a:ext>
            </a:extLst>
          </p:cNvPr>
          <p:cNvPicPr>
            <a:picLocks noChangeAspect="1"/>
          </p:cNvPicPr>
          <p:nvPr/>
        </p:nvPicPr>
        <p:blipFill>
          <a:blip r:embed="rId2"/>
          <a:stretch>
            <a:fillRect/>
          </a:stretch>
        </p:blipFill>
        <p:spPr>
          <a:xfrm>
            <a:off x="7492482" y="1306287"/>
            <a:ext cx="4701417" cy="3191069"/>
          </a:xfrm>
          <a:prstGeom prst="rect">
            <a:avLst/>
          </a:prstGeom>
        </p:spPr>
      </p:pic>
    </p:spTree>
    <p:extLst>
      <p:ext uri="{BB962C8B-B14F-4D97-AF65-F5344CB8AC3E}">
        <p14:creationId xmlns:p14="http://schemas.microsoft.com/office/powerpoint/2010/main" val="1406676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C920BF-DFFF-5C3E-C0C3-13AF09907C99}"/>
              </a:ext>
            </a:extLst>
          </p:cNvPr>
          <p:cNvSpPr>
            <a:spLocks noGrp="1"/>
          </p:cNvSpPr>
          <p:nvPr>
            <p:ph idx="1"/>
          </p:nvPr>
        </p:nvSpPr>
        <p:spPr>
          <a:xfrm>
            <a:off x="139960" y="317241"/>
            <a:ext cx="7175240" cy="6410130"/>
          </a:xfrm>
        </p:spPr>
        <p:txBody>
          <a:bodyPr>
            <a:normAutofit fontScale="85000" lnSpcReduction="20000"/>
          </a:bodyPr>
          <a:lstStyle/>
          <a:p>
            <a:pPr marL="0" indent="0">
              <a:buNone/>
            </a:pPr>
            <a:r>
              <a:rPr lang="en-US" dirty="0">
                <a:latin typeface="Times New Roman" panose="02020603050405020304" pitchFamily="18" charset="0"/>
                <a:cs typeface="Times New Roman" panose="02020603050405020304" pitchFamily="18" charset="0"/>
              </a:rPr>
              <a:t>The NXP LPC11C24 microcontroller has the following features:</a:t>
            </a:r>
          </a:p>
          <a:p>
            <a:r>
              <a:rPr lang="en-US" dirty="0">
                <a:latin typeface="Times New Roman" panose="02020603050405020304" pitchFamily="18" charset="0"/>
                <a:cs typeface="Times New Roman" panose="02020603050405020304" pitchFamily="18" charset="0"/>
              </a:rPr>
              <a:t>It is 48-pin integrated chip</a:t>
            </a:r>
          </a:p>
          <a:p>
            <a:r>
              <a:rPr lang="en-US" dirty="0">
                <a:latin typeface="Times New Roman" panose="02020603050405020304" pitchFamily="18" charset="0"/>
                <a:cs typeface="Times New Roman" panose="02020603050405020304" pitchFamily="18" charset="0"/>
              </a:rPr>
              <a:t>It is operating on 3.3V operation with 5V tolerant I/Os.</a:t>
            </a:r>
          </a:p>
          <a:p>
            <a:r>
              <a:rPr lang="en-US" dirty="0">
                <a:latin typeface="Times New Roman" panose="02020603050405020304" pitchFamily="18" charset="0"/>
                <a:cs typeface="Times New Roman" panose="02020603050405020304" pitchFamily="18" charset="0"/>
              </a:rPr>
              <a:t>It contains 32-bit ARM Cortex-M0 running up to 50 MHz</a:t>
            </a:r>
          </a:p>
          <a:p>
            <a:r>
              <a:rPr lang="en-IN" dirty="0">
                <a:latin typeface="Times New Roman" panose="02020603050405020304" pitchFamily="18" charset="0"/>
                <a:cs typeface="Times New Roman" panose="02020603050405020304" pitchFamily="18" charset="0"/>
              </a:rPr>
              <a:t>Memory:</a:t>
            </a:r>
            <a:endParaRPr lang="en-US"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32 KB Flash for firmware storage.</a:t>
            </a:r>
            <a:r>
              <a:rPr lang="en-IN"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8 KB SRAM for volatile data.</a:t>
            </a:r>
            <a:r>
              <a:rPr lang="en-US"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16 KB ROM containing CAN drivers.</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Timers:</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24-bit </a:t>
            </a:r>
            <a:r>
              <a:rPr lang="en-IN" dirty="0" err="1">
                <a:latin typeface="Times New Roman" panose="02020603050405020304" pitchFamily="18" charset="0"/>
                <a:cs typeface="Times New Roman" panose="02020603050405020304" pitchFamily="18" charset="0"/>
              </a:rPr>
              <a:t>Systick</a:t>
            </a:r>
            <a:r>
              <a:rPr lang="en-IN" dirty="0">
                <a:latin typeface="Times New Roman" panose="02020603050405020304" pitchFamily="18" charset="0"/>
                <a:cs typeface="Times New Roman" panose="02020603050405020304" pitchFamily="18" charset="0"/>
              </a:rPr>
              <a:t> timer. </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Watchdog Timer (WDT).</a:t>
            </a:r>
            <a:r>
              <a:rPr lang="en-US"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Four general-purpose timers: two 32-bit (GPT0, GPT1) and two 16-bit (GPT2, GPT3).</a:t>
            </a:r>
          </a:p>
          <a:p>
            <a:r>
              <a:rPr lang="en-US" dirty="0">
                <a:latin typeface="Times New Roman" panose="02020603050405020304" pitchFamily="18" charset="0"/>
                <a:cs typeface="Times New Roman" panose="02020603050405020304" pitchFamily="18" charset="0"/>
              </a:rPr>
              <a:t>I/O Configuration: System Configuration (SYSCON) and Input/Output Configuration (IOCON) blocks.</a:t>
            </a:r>
          </a:p>
          <a:p>
            <a:r>
              <a:rPr lang="en-US" dirty="0">
                <a:latin typeface="Times New Roman" panose="02020603050405020304" pitchFamily="18" charset="0"/>
                <a:cs typeface="Times New Roman" panose="02020603050405020304" pitchFamily="18" charset="0"/>
              </a:rPr>
              <a:t>Digital I/O Ports: Four ports (GPIO0 to GPIO3), each with up to 12 pins.</a:t>
            </a:r>
          </a:p>
          <a:p>
            <a:r>
              <a:rPr lang="en-US" dirty="0">
                <a:latin typeface="Times New Roman" panose="02020603050405020304" pitchFamily="18" charset="0"/>
                <a:cs typeface="Times New Roman" panose="02020603050405020304" pitchFamily="18" charset="0"/>
              </a:rPr>
              <a:t>Analog-to-Digital Converter (ADC): 8-channel, 10-bit ADC (AD0 to AD7).</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Communication Interfaces:</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I2C. </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SPI/SSP. </a:t>
            </a:r>
          </a:p>
          <a:p>
            <a:pPr lvl="1">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UART.</a:t>
            </a:r>
            <a:r>
              <a:rPr lang="en-US" dirty="0">
                <a:latin typeface="Times New Roman" panose="02020603050405020304" pitchFamily="18" charset="0"/>
                <a:cs typeface="Times New Roman" panose="02020603050405020304" pitchFamily="18" charset="0"/>
              </a:rPr>
              <a:t> </a:t>
            </a:r>
          </a:p>
          <a:p>
            <a:pPr lvl="1">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CAN with on-chip high-speed transceiver. </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251D3C49-E7BD-9BC7-8F02-1F551F548B1A}"/>
              </a:ext>
            </a:extLst>
          </p:cNvPr>
          <p:cNvPicPr>
            <a:picLocks noChangeAspect="1"/>
          </p:cNvPicPr>
          <p:nvPr/>
        </p:nvPicPr>
        <p:blipFill>
          <a:blip r:embed="rId2"/>
          <a:stretch>
            <a:fillRect/>
          </a:stretch>
        </p:blipFill>
        <p:spPr>
          <a:xfrm>
            <a:off x="7095412" y="788646"/>
            <a:ext cx="5096587" cy="4371183"/>
          </a:xfrm>
          <a:prstGeom prst="rect">
            <a:avLst/>
          </a:prstGeom>
        </p:spPr>
      </p:pic>
    </p:spTree>
    <p:extLst>
      <p:ext uri="{BB962C8B-B14F-4D97-AF65-F5344CB8AC3E}">
        <p14:creationId xmlns:p14="http://schemas.microsoft.com/office/powerpoint/2010/main" val="4033349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394504-D467-DD0F-4128-390053B9F6E4}"/>
              </a:ext>
            </a:extLst>
          </p:cNvPr>
          <p:cNvSpPr>
            <a:spLocks noGrp="1"/>
          </p:cNvSpPr>
          <p:nvPr>
            <p:ph idx="1"/>
          </p:nvPr>
        </p:nvSpPr>
        <p:spPr>
          <a:xfrm>
            <a:off x="177283" y="485193"/>
            <a:ext cx="8826758" cy="5556170"/>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Output:</a:t>
            </a: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Fig: Flashing the program into hardware Board</a:t>
            </a:r>
          </a:p>
        </p:txBody>
      </p:sp>
      <p:pic>
        <p:nvPicPr>
          <p:cNvPr id="5" name="Picture 4">
            <a:extLst>
              <a:ext uri="{FF2B5EF4-FFF2-40B4-BE49-F238E27FC236}">
                <a16:creationId xmlns:a16="http://schemas.microsoft.com/office/drawing/2014/main" id="{C3360AE8-640E-FE5D-D457-9D87CE79BD9E}"/>
              </a:ext>
            </a:extLst>
          </p:cNvPr>
          <p:cNvPicPr>
            <a:picLocks noChangeAspect="1"/>
          </p:cNvPicPr>
          <p:nvPr/>
        </p:nvPicPr>
        <p:blipFill>
          <a:blip r:embed="rId2"/>
          <a:stretch>
            <a:fillRect/>
          </a:stretch>
        </p:blipFill>
        <p:spPr>
          <a:xfrm>
            <a:off x="1856791" y="1111211"/>
            <a:ext cx="6377381" cy="3479450"/>
          </a:xfrm>
          <a:prstGeom prst="rect">
            <a:avLst/>
          </a:prstGeom>
        </p:spPr>
      </p:pic>
    </p:spTree>
    <p:extLst>
      <p:ext uri="{BB962C8B-B14F-4D97-AF65-F5344CB8AC3E}">
        <p14:creationId xmlns:p14="http://schemas.microsoft.com/office/powerpoint/2010/main" val="119011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CEC1B9-5E68-D110-63EB-7E795A5AFABE}"/>
              </a:ext>
            </a:extLst>
          </p:cNvPr>
          <p:cNvSpPr>
            <a:spLocks noGrp="1"/>
          </p:cNvSpPr>
          <p:nvPr>
            <p:ph idx="1"/>
          </p:nvPr>
        </p:nvSpPr>
        <p:spPr>
          <a:xfrm>
            <a:off x="677334" y="651641"/>
            <a:ext cx="8596668" cy="5389721"/>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Result:</a:t>
            </a: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The clock time and alarm time are set using user keys. When the current time matches the alarm time, the buzzer beeps for one minute and then automatically shuts off.</a:t>
            </a:r>
            <a:endParaRPr lang="en-US" sz="20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US" sz="2400" b="1" dirty="0">
              <a:latin typeface="Times New Roman" panose="02020603050405020304" pitchFamily="18" charset="0"/>
              <a:cs typeface="Times New Roman" panose="02020603050405020304" pitchFamily="18" charset="0"/>
            </a:endParaRPr>
          </a:p>
          <a:p>
            <a:pPr marL="0" indent="0">
              <a:buNone/>
            </a:pPr>
            <a:endParaRPr lang="en-IN" sz="2400" b="1" dirty="0">
              <a:latin typeface="Times New Roman" panose="02020603050405020304" pitchFamily="18" charset="0"/>
              <a:cs typeface="Times New Roman" panose="02020603050405020304" pitchFamily="18" charset="0"/>
            </a:endParaRPr>
          </a:p>
        </p:txBody>
      </p:sp>
      <p:pic>
        <p:nvPicPr>
          <p:cNvPr id="4" name="clock_and_alarm_by_user">
            <a:hlinkClick r:id="" action="ppaction://media"/>
            <a:extLst>
              <a:ext uri="{FF2B5EF4-FFF2-40B4-BE49-F238E27FC236}">
                <a16:creationId xmlns:a16="http://schemas.microsoft.com/office/drawing/2014/main" id="{828611D9-A32D-8F82-1A36-6CA10DCA8F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3198544" y="147720"/>
            <a:ext cx="3565738" cy="4814718"/>
          </a:xfrm>
          <a:prstGeom prst="rect">
            <a:avLst/>
          </a:prstGeom>
        </p:spPr>
      </p:pic>
    </p:spTree>
    <p:extLst>
      <p:ext uri="{BB962C8B-B14F-4D97-AF65-F5344CB8AC3E}">
        <p14:creationId xmlns:p14="http://schemas.microsoft.com/office/powerpoint/2010/main" val="1183881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3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C0CF7B-803A-3CBD-CAD1-8EEA6E8CE96A}"/>
              </a:ext>
            </a:extLst>
          </p:cNvPr>
          <p:cNvSpPr>
            <a:spLocks noGrp="1"/>
          </p:cNvSpPr>
          <p:nvPr>
            <p:ph idx="1"/>
          </p:nvPr>
        </p:nvSpPr>
        <p:spPr>
          <a:xfrm>
            <a:off x="1296954" y="849086"/>
            <a:ext cx="9629193" cy="5327877"/>
          </a:xfrm>
        </p:spPr>
        <p:txBody>
          <a:bodyPr/>
          <a:lstStyle/>
          <a:p>
            <a:pPr marL="0" indent="0">
              <a:buNone/>
            </a:pPr>
            <a:r>
              <a:rPr lang="en-IN" sz="2800" b="1" dirty="0">
                <a:latin typeface="Times New Roman" panose="02020603050405020304" pitchFamily="18" charset="0"/>
                <a:cs typeface="Times New Roman" panose="02020603050405020304" pitchFamily="18" charset="0"/>
              </a:rPr>
              <a:t>Challenges and Solutions</a:t>
            </a:r>
          </a:p>
          <a:p>
            <a:pPr marL="0" indent="0">
              <a:buNone/>
            </a:pPr>
            <a:r>
              <a:rPr lang="en-IN" sz="2400" b="1" dirty="0">
                <a:latin typeface="Times New Roman" panose="02020603050405020304" pitchFamily="18" charset="0"/>
                <a:cs typeface="Times New Roman" panose="02020603050405020304" pitchFamily="18" charset="0"/>
              </a:rPr>
              <a:t>Challenges Faced:</a:t>
            </a:r>
          </a:p>
          <a:p>
            <a:pPr lvl="1"/>
            <a:r>
              <a:rPr lang="en-IN" dirty="0">
                <a:latin typeface="Times New Roman" panose="02020603050405020304" pitchFamily="18" charset="0"/>
                <a:cs typeface="Times New Roman" panose="02020603050405020304" pitchFamily="18" charset="0"/>
              </a:rPr>
              <a:t>LCD display buffering issues.</a:t>
            </a:r>
            <a:r>
              <a:rPr lang="en-US" dirty="0">
                <a:latin typeface="Times New Roman" panose="02020603050405020304" pitchFamily="18" charset="0"/>
                <a:cs typeface="Times New Roman" panose="02020603050405020304" pitchFamily="18" charset="0"/>
              </a:rPr>
              <a:t> </a:t>
            </a:r>
          </a:p>
          <a:p>
            <a:pPr lvl="1"/>
            <a:r>
              <a:rPr lang="en-US" dirty="0">
                <a:latin typeface="Times New Roman" panose="02020603050405020304" pitchFamily="18" charset="0"/>
                <a:cs typeface="Times New Roman" panose="02020603050405020304" pitchFamily="18" charset="0"/>
              </a:rPr>
              <a:t>Inaccurate delay function leading to rapid increments.</a:t>
            </a:r>
          </a:p>
          <a:p>
            <a:pPr lvl="1"/>
            <a:r>
              <a:rPr lang="en-US" dirty="0">
                <a:latin typeface="Times New Roman" panose="02020603050405020304" pitchFamily="18" charset="0"/>
                <a:cs typeface="Times New Roman" panose="02020603050405020304" pitchFamily="18" charset="0"/>
              </a:rPr>
              <a:t>Alarm not activating under certain conditions.</a:t>
            </a:r>
          </a:p>
          <a:p>
            <a:pPr marL="0" indent="0">
              <a:buNone/>
            </a:pPr>
            <a:r>
              <a:rPr lang="en-US" sz="2400" b="1" dirty="0">
                <a:latin typeface="Times New Roman" panose="02020603050405020304" pitchFamily="18" charset="0"/>
                <a:cs typeface="Times New Roman" panose="02020603050405020304" pitchFamily="18" charset="0"/>
              </a:rPr>
              <a:t>Solutions Implemented:</a:t>
            </a:r>
          </a:p>
          <a:p>
            <a:pPr lvl="1"/>
            <a:r>
              <a:rPr lang="en-US" dirty="0">
                <a:latin typeface="Times New Roman" panose="02020603050405020304" pitchFamily="18" charset="0"/>
                <a:cs typeface="Times New Roman" panose="02020603050405020304" pitchFamily="18" charset="0"/>
              </a:rPr>
              <a:t>Implemented double buffering to resolve LCD display issues.</a:t>
            </a:r>
          </a:p>
          <a:p>
            <a:pPr lvl="1"/>
            <a:r>
              <a:rPr lang="en-US" dirty="0">
                <a:latin typeface="Times New Roman" panose="02020603050405020304" pitchFamily="18" charset="0"/>
                <a:cs typeface="Times New Roman" panose="02020603050405020304" pitchFamily="18" charset="0"/>
              </a:rPr>
              <a:t>Utilized hardware timers to achieve accurate delays. </a:t>
            </a:r>
          </a:p>
          <a:p>
            <a:pPr lvl="1"/>
            <a:r>
              <a:rPr lang="en-US" dirty="0">
                <a:latin typeface="Times New Roman" panose="02020603050405020304" pitchFamily="18" charset="0"/>
                <a:cs typeface="Times New Roman" panose="02020603050405020304" pitchFamily="18" charset="0"/>
              </a:rPr>
              <a:t>Refined condition checks to ensure proper alarm activation.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257672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TM02900688[[fn=Facet]]</Template>
  <TotalTime>152</TotalTime>
  <Words>636</Words>
  <Application>Microsoft Office PowerPoint</Application>
  <PresentationFormat>Widescreen</PresentationFormat>
  <Paragraphs>92</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VINAY KUMAR</dc:creator>
  <cp:lastModifiedBy>VINAY KUMAR</cp:lastModifiedBy>
  <cp:revision>4</cp:revision>
  <dcterms:created xsi:type="dcterms:W3CDTF">2025-02-18T17:08:42Z</dcterms:created>
  <dcterms:modified xsi:type="dcterms:W3CDTF">2025-02-19T07:39:18Z</dcterms:modified>
</cp:coreProperties>
</file>

<file path=docProps/thumbnail.jpeg>
</file>